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0"/>
  </p:notesMasterIdLst>
  <p:handoutMasterIdLst>
    <p:handoutMasterId r:id="rId21"/>
  </p:handoutMasterIdLst>
  <p:sldIdLst>
    <p:sldId id="304" r:id="rId5"/>
    <p:sldId id="296" r:id="rId6"/>
    <p:sldId id="298" r:id="rId7"/>
    <p:sldId id="299" r:id="rId8"/>
    <p:sldId id="316" r:id="rId9"/>
    <p:sldId id="300" r:id="rId10"/>
    <p:sldId id="312" r:id="rId11"/>
    <p:sldId id="317" r:id="rId12"/>
    <p:sldId id="314" r:id="rId13"/>
    <p:sldId id="307" r:id="rId14"/>
    <p:sldId id="308" r:id="rId15"/>
    <p:sldId id="310" r:id="rId16"/>
    <p:sldId id="315" r:id="rId17"/>
    <p:sldId id="301" r:id="rId18"/>
    <p:sldId id="30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C905B-3AA7-16C5-4F75-B1691216B477}" v="67" dt="2025-12-11T16:37:35.301"/>
    <p1510:client id="{109BA1D7-2057-B491-45B1-39D9926ECCE9}" v="102" dt="2025-12-10T22:42:16.643"/>
    <p1510:client id="{3668605D-56A7-326A-F7FF-0F9B5B7E76B6}" v="32" dt="2025-12-11T10:48:25.120"/>
    <p1510:client id="{38CCE3D5-49DF-62F6-156D-E40C5FA9269E}" v="733" dt="2025-12-10T11:23:00.041"/>
    <p1510:client id="{5FD26386-6E64-7CE6-FFC5-D5868CB593B1}" v="68" dt="2025-12-10T23:12:12.947"/>
    <p1510:client id="{6179B41A-AD39-748E-5880-6B3F4F56EF86}" v="330" dt="2025-12-10T14:46:31.183"/>
    <p1510:client id="{6987E48F-7B01-BD21-C423-B95409C8D18A}" v="245" dt="2025-12-11T16:33:53.088"/>
    <p1510:client id="{7FB448FD-FA04-25C8-63C2-7F5D3E4F8C7D}" v="206" dt="2025-12-11T13:02:59.024"/>
    <p1510:client id="{83C482F1-95B1-3D7F-E86D-2BE954A47C6C}" v="392" dt="2025-12-12T05:35:36.920"/>
    <p1510:client id="{B22DB16E-4D4D-2982-EFF5-94097AFB6B89}" v="337" dt="2025-12-11T12:58:38.935"/>
    <p1510:client id="{CB362D7F-B152-6B49-523B-91CCB05AC024}" v="2" dt="2025-12-11T19:11:02.327"/>
    <p1510:client id="{E0082DE1-B94D-97D1-8D81-D8A9F51F250E}" v="560" dt="2025-12-11T12:52:10.230"/>
    <p1510:client id="{F5990B88-AA57-2064-5007-71499FBAEC63}" v="77" dt="2025-12-11T22:54:24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12/11/2025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12/11/2025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Anna Karenina Paradox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698B6C1-33AB-F952-4133-622BCD7AA189}"/>
              </a:ext>
            </a:extLst>
          </p:cNvPr>
          <p:cNvSpPr txBox="1">
            <a:spLocks/>
          </p:cNvSpPr>
          <p:nvPr/>
        </p:nvSpPr>
        <p:spPr>
          <a:xfrm>
            <a:off x="-236108" y="5786278"/>
            <a:ext cx="9427464" cy="9875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err="1">
                <a:solidFill>
                  <a:schemeClr val="bg1"/>
                </a:solidFill>
                <a:cs typeface="Gill Sans Light"/>
              </a:rPr>
              <a:t>Jakhongir</a:t>
            </a:r>
            <a:r>
              <a:rPr lang="en-US">
                <a:solidFill>
                  <a:schemeClr val="bg1"/>
                </a:solidFill>
                <a:cs typeface="Gill Sans Light"/>
              </a:rPr>
              <a:t> </a:t>
            </a:r>
            <a:r>
              <a:rPr lang="en-US" err="1">
                <a:solidFill>
                  <a:schemeClr val="bg1"/>
                </a:solidFill>
                <a:cs typeface="Gill Sans Light"/>
              </a:rPr>
              <a:t>erkinov</a:t>
            </a:r>
            <a:r>
              <a:rPr lang="en-US">
                <a:solidFill>
                  <a:schemeClr val="bg1"/>
                </a:solidFill>
                <a:cs typeface="Gill Sans Light"/>
              </a:rPr>
              <a:t> (100001943)</a:t>
            </a:r>
            <a:endParaRPr lang="en-US" err="1">
              <a:solidFill>
                <a:schemeClr val="bg1"/>
              </a:solidFill>
            </a:endParaRPr>
          </a:p>
          <a:p>
            <a:pPr marL="342900" indent="-342900" algn="l">
              <a:buClr>
                <a:srgbClr val="000000"/>
              </a:buClr>
              <a:buChar char="•"/>
            </a:pPr>
            <a:r>
              <a:rPr lang="en-US" err="1">
                <a:solidFill>
                  <a:schemeClr val="bg1"/>
                </a:solidFill>
                <a:cs typeface="Gill Sans Light"/>
              </a:rPr>
              <a:t>Joranas</a:t>
            </a:r>
            <a:r>
              <a:rPr lang="en-US">
                <a:solidFill>
                  <a:schemeClr val="bg1"/>
                </a:solidFill>
                <a:cs typeface="Gill Sans Light"/>
              </a:rPr>
              <a:t> </a:t>
            </a:r>
            <a:r>
              <a:rPr lang="en-US" err="1">
                <a:solidFill>
                  <a:schemeClr val="bg1"/>
                </a:solidFill>
                <a:cs typeface="Gill Sans Light"/>
              </a:rPr>
              <a:t>cigas</a:t>
            </a:r>
            <a:r>
              <a:rPr lang="en-US">
                <a:solidFill>
                  <a:schemeClr val="bg1"/>
                </a:solidFill>
                <a:cs typeface="Gill Sans Light"/>
              </a:rPr>
              <a:t> (100001693)</a:t>
            </a:r>
            <a:endParaRPr lang="en-US" err="1">
              <a:solidFill>
                <a:schemeClr val="bg1"/>
              </a:solidFill>
            </a:endParaRPr>
          </a:p>
          <a:p>
            <a:pPr marL="342900" indent="-342900" algn="l">
              <a:buClr>
                <a:srgbClr val="000000"/>
              </a:buClr>
              <a:buChar char="•"/>
            </a:pPr>
            <a:r>
              <a:rPr lang="en-US" err="1">
                <a:solidFill>
                  <a:schemeClr val="bg1"/>
                </a:solidFill>
                <a:cs typeface="Gill Sans Light"/>
              </a:rPr>
              <a:t>daved</a:t>
            </a:r>
            <a:r>
              <a:rPr lang="en-US">
                <a:solidFill>
                  <a:schemeClr val="bg1"/>
                </a:solidFill>
                <a:cs typeface="Gill Sans Light"/>
              </a:rPr>
              <a:t> </a:t>
            </a:r>
            <a:r>
              <a:rPr lang="en-US" err="1">
                <a:solidFill>
                  <a:schemeClr val="bg1"/>
                </a:solidFill>
                <a:cs typeface="Gill Sans Light"/>
              </a:rPr>
              <a:t>Tawdros</a:t>
            </a:r>
            <a:r>
              <a:rPr lang="en-US">
                <a:solidFill>
                  <a:schemeClr val="bg1"/>
                </a:solidFill>
                <a:cs typeface="Gill Sans Light"/>
              </a:rPr>
              <a:t>(100002565)</a:t>
            </a:r>
            <a:endParaRPr lang="en-US" err="1">
              <a:solidFill>
                <a:schemeClr val="bg1"/>
              </a:solidFill>
            </a:endParaRPr>
          </a:p>
          <a:p>
            <a:pPr marL="342900" indent="-342900" algn="l">
              <a:buClr>
                <a:srgbClr val="000000"/>
              </a:buClr>
              <a:buChar char="•"/>
            </a:pPr>
            <a:r>
              <a:rPr lang="en-US" err="1">
                <a:solidFill>
                  <a:schemeClr val="bg1"/>
                </a:solidFill>
                <a:cs typeface="Gill Sans Light"/>
              </a:rPr>
              <a:t>Chriswin</a:t>
            </a:r>
            <a:r>
              <a:rPr lang="en-US">
                <a:solidFill>
                  <a:schemeClr val="bg1"/>
                </a:solidFill>
                <a:cs typeface="Gill Sans Light"/>
              </a:rPr>
              <a:t> </a:t>
            </a:r>
            <a:r>
              <a:rPr lang="en-US" err="1">
                <a:solidFill>
                  <a:schemeClr val="bg1"/>
                </a:solidFill>
                <a:cs typeface="Gill Sans Light"/>
              </a:rPr>
              <a:t>baiju</a:t>
            </a:r>
            <a:r>
              <a:rPr lang="en-US">
                <a:solidFill>
                  <a:schemeClr val="bg1"/>
                </a:solidFill>
                <a:cs typeface="Gill Sans Light"/>
              </a:rPr>
              <a:t> (100001868)</a:t>
            </a:r>
            <a:endParaRPr lang="en-US" err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19215F9-1FF6-A6BB-6806-7B6E79F66EB2}"/>
              </a:ext>
            </a:extLst>
          </p:cNvPr>
          <p:cNvSpPr txBox="1">
            <a:spLocks/>
          </p:cNvSpPr>
          <p:nvPr/>
        </p:nvSpPr>
        <p:spPr>
          <a:xfrm>
            <a:off x="418437" y="3109912"/>
            <a:ext cx="11356848" cy="1627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cap="none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FFC000"/>
                </a:solidFill>
                <a:latin typeface="Gill Sans MT"/>
              </a:rPr>
              <a:t>Is the title misleading? An NLP analysis</a:t>
            </a:r>
          </a:p>
        </p:txBody>
      </p:sp>
      <p:pic>
        <p:nvPicPr>
          <p:cNvPr id="8" name="Picture 7" descr="A group of orange letters on a black background&#10;&#10;AI-generated content may be incorrect.">
            <a:extLst>
              <a:ext uri="{FF2B5EF4-FFF2-40B4-BE49-F238E27FC236}">
                <a16:creationId xmlns:a16="http://schemas.microsoft.com/office/drawing/2014/main" id="{7CAC603D-5F14-7BE0-5219-1986991A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469" y="5510213"/>
            <a:ext cx="1350744" cy="10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482E1-1E8C-CCD3-CC2A-4EA002C9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21E3A-5161-B000-BB77-E5A66761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EVIDENCE FOR ANNA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020534-9D68-2043-AB13-776E03C15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Gill Sans Light"/>
              </a:rPr>
              <a:t>2nd Metric</a:t>
            </a:r>
            <a:endParaRPr lang="en-US"/>
          </a:p>
          <a:p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E38A58E-70AC-645C-A7FF-C525DA859730}"/>
              </a:ext>
            </a:extLst>
          </p:cNvPr>
          <p:cNvSpPr txBox="1">
            <a:spLocks/>
          </p:cNvSpPr>
          <p:nvPr/>
        </p:nvSpPr>
        <p:spPr>
          <a:xfrm>
            <a:off x="2465329" y="4232495"/>
            <a:ext cx="7242215" cy="507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US" sz="2700" i="1">
                <a:solidFill>
                  <a:schemeClr val="bg1"/>
                </a:solidFill>
                <a:latin typeface="Book Antiqua"/>
                <a:ea typeface="+mj-lt"/>
                <a:cs typeface="+mj-lt"/>
              </a:rPr>
              <a:t>Influence analysis (Quality)</a:t>
            </a:r>
            <a:endParaRPr lang="en-US" sz="2700" i="1">
              <a:solidFill>
                <a:schemeClr val="bg1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2000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559BD-A3D0-A424-6CA6-699E3D043B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2102" y="1356553"/>
            <a:ext cx="4339286" cy="38796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>
              <a:buClr>
                <a:srgbClr val="000000"/>
              </a:buClr>
            </a:pPr>
            <a:r>
              <a:rPr lang="en-US" sz="2000" b="1">
                <a:ea typeface="+mn-lt"/>
                <a:cs typeface="+mn-lt"/>
              </a:rPr>
              <a:t>The Metric:</a:t>
            </a:r>
            <a:r>
              <a:rPr lang="en-US" sz="2000">
                <a:ea typeface="+mn-lt"/>
                <a:cs typeface="+mn-lt"/>
              </a:rPr>
              <a:t> We measured </a:t>
            </a:r>
            <a:r>
              <a:rPr lang="en-US" sz="2000" b="1">
                <a:ea typeface="+mn-lt"/>
                <a:cs typeface="+mn-lt"/>
              </a:rPr>
              <a:t>Interaction Volume</a:t>
            </a:r>
            <a:r>
              <a:rPr lang="en-US" sz="2000">
                <a:ea typeface="+mn-lt"/>
                <a:cs typeface="+mn-lt"/>
              </a:rPr>
              <a:t> (Weighted Degree).</a:t>
            </a:r>
            <a:endParaRPr lang="en-US" sz="2000"/>
          </a:p>
          <a:p>
            <a:pPr marL="246380" indent="-246380">
              <a:buClr>
                <a:srgbClr val="000000"/>
              </a:buClr>
            </a:pPr>
            <a:r>
              <a:rPr lang="en-US" sz="2000" b="1">
                <a:ea typeface="+mn-lt"/>
                <a:cs typeface="+mn-lt"/>
              </a:rPr>
              <a:t>The Surprise:</a:t>
            </a:r>
            <a:r>
              <a:rPr lang="en-US" sz="2000">
                <a:ea typeface="+mn-lt"/>
                <a:cs typeface="+mn-lt"/>
              </a:rPr>
              <a:t> Levin (326 interactions) is statistically almost as active as Anna (338). He is a heavyweight.</a:t>
            </a:r>
            <a:endParaRPr lang="en-US" sz="2000"/>
          </a:p>
          <a:p>
            <a:pPr marL="246380" indent="-246380">
              <a:buClr>
                <a:srgbClr val="000000"/>
              </a:buClr>
            </a:pPr>
            <a:r>
              <a:rPr lang="en-US" sz="2000" b="1">
                <a:ea typeface="+mn-lt"/>
                <a:cs typeface="+mn-lt"/>
              </a:rPr>
              <a:t>The Hub:</a:t>
            </a:r>
            <a:r>
              <a:rPr lang="en-US" sz="2000">
                <a:ea typeface="+mn-lt"/>
                <a:cs typeface="+mn-lt"/>
              </a:rPr>
              <a:t> Anna is the </a:t>
            </a:r>
            <a:r>
              <a:rPr lang="en-US" sz="2000" b="1">
                <a:ea typeface="+mn-lt"/>
                <a:cs typeface="+mn-lt"/>
              </a:rPr>
              <a:t>Structural Center</a:t>
            </a:r>
            <a:r>
              <a:rPr lang="en-US" sz="2000">
                <a:ea typeface="+mn-lt"/>
                <a:cs typeface="+mn-lt"/>
              </a:rPr>
              <a:t>. She connects the disparate worlds (Politics, Society, Family). Without her, the network breaks.</a:t>
            </a:r>
            <a:endParaRPr lang="en-US" sz="2000"/>
          </a:p>
          <a:p>
            <a:pPr marL="246380" indent="-246380">
              <a:buClr>
                <a:srgbClr val="000000"/>
              </a:buClr>
            </a:pP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DB59DA-E332-2817-62B7-B172A19D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" y="265523"/>
            <a:ext cx="7608199" cy="936669"/>
          </a:xfrm>
        </p:spPr>
        <p:txBody>
          <a:bodyPr/>
          <a:lstStyle/>
          <a:p>
            <a:r>
              <a:rPr lang="en-US" sz="4000">
                <a:ea typeface="+mj-lt"/>
                <a:cs typeface="+mj-lt"/>
              </a:rPr>
              <a:t>THE NETWORK PARADOX</a:t>
            </a:r>
            <a:endParaRPr lang="en-US" sz="4000"/>
          </a:p>
        </p:txBody>
      </p:sp>
      <p:pic>
        <p:nvPicPr>
          <p:cNvPr id="5" name="Picture 4" descr="anna_karenina_network_final.png">
            <a:extLst>
              <a:ext uri="{FF2B5EF4-FFF2-40B4-BE49-F238E27FC236}">
                <a16:creationId xmlns:a16="http://schemas.microsoft.com/office/drawing/2014/main" id="{4C2BF6B3-64F0-5DF6-CCD9-7A18D52F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28" y="831973"/>
            <a:ext cx="7275360" cy="5925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08852-E88C-6DF3-3874-3E1E9C751BA4}"/>
              </a:ext>
            </a:extLst>
          </p:cNvPr>
          <p:cNvSpPr txBox="1"/>
          <p:nvPr/>
        </p:nvSpPr>
        <p:spPr>
          <a:xfrm>
            <a:off x="327824" y="5751226"/>
            <a:ext cx="34783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Tools: </a:t>
            </a:r>
            <a:r>
              <a:rPr lang="en-US" sz="2000" err="1"/>
              <a:t>itertools</a:t>
            </a:r>
            <a:r>
              <a:rPr lang="en-US" sz="2000"/>
              <a:t>, </a:t>
            </a:r>
            <a:r>
              <a:rPr lang="en-US" sz="2000" err="1"/>
              <a:t>networkx</a:t>
            </a:r>
            <a:r>
              <a:rPr lang="en-US" sz="2000"/>
              <a:t>, </a:t>
            </a:r>
            <a:r>
              <a:rPr lang="en-US" sz="2000" err="1"/>
              <a:t>nltk</a:t>
            </a:r>
            <a:r>
              <a:rPr lang="en-US" sz="2000"/>
              <a:t>, pandas, </a:t>
            </a:r>
            <a:r>
              <a:rPr lang="en-US" sz="2000" err="1"/>
              <a:t>IPython</a:t>
            </a:r>
            <a:r>
              <a:rPr lang="en-US" sz="2000"/>
              <a:t>, matplotlib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76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9611B-CE42-4198-5123-B6983E33E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509B7-479E-FD7F-E3AD-67F6FFFC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14182-BA48-EBDD-20AD-B09012B4443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297" y="1298322"/>
            <a:ext cx="3984475" cy="42311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>
              <a:buClr>
                <a:srgbClr val="000000"/>
              </a:buClr>
            </a:pPr>
            <a:r>
              <a:rPr lang="en-US" sz="1800" b="1">
                <a:ea typeface="+mn-lt"/>
                <a:cs typeface="+mn-lt"/>
              </a:rPr>
              <a:t>The Metric:</a:t>
            </a:r>
            <a:r>
              <a:rPr lang="en-US" sz="1800">
                <a:ea typeface="+mn-lt"/>
                <a:cs typeface="+mn-lt"/>
              </a:rPr>
              <a:t> We measured </a:t>
            </a:r>
            <a:r>
              <a:rPr lang="en-US" sz="1800" b="1">
                <a:ea typeface="+mn-lt"/>
                <a:cs typeface="+mn-lt"/>
              </a:rPr>
              <a:t>Semantic Coherence</a:t>
            </a:r>
            <a:r>
              <a:rPr lang="en-US" sz="1800">
                <a:ea typeface="+mn-lt"/>
                <a:cs typeface="+mn-lt"/>
              </a:rPr>
              <a:t> to determine if the narrative voice was "stable" or "chaotic."</a:t>
            </a:r>
            <a:endParaRPr lang="en-US" sz="1800"/>
          </a:p>
          <a:p>
            <a:pPr marL="246380" indent="-246380">
              <a:buClr>
                <a:srgbClr val="000000"/>
              </a:buClr>
            </a:pPr>
            <a:r>
              <a:rPr lang="en-US" sz="1800" b="1">
                <a:ea typeface="+mn-lt"/>
                <a:cs typeface="+mn-lt"/>
              </a:rPr>
              <a:t>The Data:</a:t>
            </a:r>
            <a:r>
              <a:rPr lang="en-US" sz="1800">
                <a:ea typeface="+mn-lt"/>
                <a:cs typeface="+mn-lt"/>
              </a:rPr>
              <a:t> Levin (</a:t>
            </a:r>
            <a:r>
              <a:rPr lang="en-US" sz="1800" b="1">
                <a:ea typeface="+mn-lt"/>
                <a:cs typeface="+mn-lt"/>
              </a:rPr>
              <a:t>0.730</a:t>
            </a:r>
            <a:r>
              <a:rPr lang="en-US" sz="1800">
                <a:ea typeface="+mn-lt"/>
                <a:cs typeface="+mn-lt"/>
              </a:rPr>
              <a:t>) scores higher than Anna (</a:t>
            </a:r>
            <a:r>
              <a:rPr lang="en-US" sz="1800" b="1">
                <a:ea typeface="+mn-lt"/>
                <a:cs typeface="+mn-lt"/>
              </a:rPr>
              <a:t>0.719</a:t>
            </a:r>
            <a:r>
              <a:rPr lang="en-US" sz="1800">
                <a:ea typeface="+mn-lt"/>
                <a:cs typeface="+mn-lt"/>
              </a:rPr>
              <a:t>). The difference is statistically significant.</a:t>
            </a:r>
            <a:endParaRPr lang="en-US"/>
          </a:p>
          <a:p>
            <a:pPr marL="246380" indent="-246380">
              <a:buClr>
                <a:srgbClr val="000000"/>
              </a:buClr>
            </a:pPr>
            <a:r>
              <a:rPr lang="en-US" sz="1800" b="1">
                <a:ea typeface="+mn-lt"/>
                <a:cs typeface="+mn-lt"/>
              </a:rPr>
              <a:t>The Insight:</a:t>
            </a:r>
            <a:r>
              <a:rPr lang="en-US" sz="1800">
                <a:ea typeface="+mn-lt"/>
                <a:cs typeface="+mn-lt"/>
              </a:rPr>
              <a:t> Anna represents </a:t>
            </a:r>
            <a:r>
              <a:rPr lang="en-US" sz="1800" b="1">
                <a:ea typeface="+mn-lt"/>
                <a:cs typeface="+mn-lt"/>
              </a:rPr>
              <a:t>Entropy and Drama</a:t>
            </a:r>
            <a:r>
              <a:rPr lang="en-US" sz="1800">
                <a:ea typeface="+mn-lt"/>
                <a:cs typeface="+mn-lt"/>
              </a:rPr>
              <a:t> (lower coherence). Levin represents </a:t>
            </a:r>
            <a:r>
              <a:rPr lang="en-US" sz="1800" b="1">
                <a:ea typeface="+mn-lt"/>
                <a:cs typeface="+mn-lt"/>
              </a:rPr>
              <a:t>Order and Philosophy</a:t>
            </a:r>
            <a:r>
              <a:rPr lang="en-US" sz="1800">
                <a:ea typeface="+mn-lt"/>
                <a:cs typeface="+mn-lt"/>
              </a:rPr>
              <a:t>. The novel needs Anna's chaos to drive the plot.</a:t>
            </a:r>
            <a:endParaRPr lang="en-US"/>
          </a:p>
          <a:p>
            <a:pPr marL="246380" indent="-246380">
              <a:buClr>
                <a:srgbClr val="000000"/>
              </a:buClr>
            </a:pPr>
            <a:endParaRPr lang="en-US" sz="1800"/>
          </a:p>
        </p:txBody>
      </p:sp>
      <p:pic>
        <p:nvPicPr>
          <p:cNvPr id="6" name="Picture 5" descr="A graph of a diagram&#10;&#10;AI-generated content may be incorrect.">
            <a:extLst>
              <a:ext uri="{FF2B5EF4-FFF2-40B4-BE49-F238E27FC236}">
                <a16:creationId xmlns:a16="http://schemas.microsoft.com/office/drawing/2014/main" id="{F1635DF4-F049-D137-0389-1617E81D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36" y="1090580"/>
            <a:ext cx="7737076" cy="5155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2FD57-D520-9F9E-8B5C-9F2D7B6438E5}"/>
              </a:ext>
            </a:extLst>
          </p:cNvPr>
          <p:cNvSpPr txBox="1"/>
          <p:nvPr/>
        </p:nvSpPr>
        <p:spPr>
          <a:xfrm>
            <a:off x="354553" y="189451"/>
            <a:ext cx="8310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Paragraph Semantic Coherence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35C8-6AC6-5D95-9FCD-AE5FB7C06AF9}"/>
              </a:ext>
            </a:extLst>
          </p:cNvPr>
          <p:cNvSpPr txBox="1"/>
          <p:nvPr/>
        </p:nvSpPr>
        <p:spPr>
          <a:xfrm>
            <a:off x="313987" y="5325279"/>
            <a:ext cx="344962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Tools: datetime, matplotlib, </a:t>
            </a:r>
            <a:r>
              <a:rPr lang="en-US" sz="2000" err="1"/>
              <a:t>numpy</a:t>
            </a:r>
            <a:r>
              <a:rPr lang="en-US" sz="2000"/>
              <a:t>, pandas, regex, seaborn, </a:t>
            </a:r>
            <a:r>
              <a:rPr lang="en-US" sz="2000" err="1"/>
              <a:t>sentence_transformers</a:t>
            </a:r>
            <a:r>
              <a:rPr lang="en-US" sz="2000"/>
              <a:t>, sys, </a:t>
            </a:r>
            <a:r>
              <a:rPr lang="en-US" sz="2000" err="1"/>
              <a:t>PyTorch</a:t>
            </a:r>
            <a:r>
              <a:rPr lang="en-US" sz="2000"/>
              <a:t>, transformers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96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973B4-0AC3-162F-1E9C-D6F5E268B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C06C2-6823-5D2E-DC37-A8310EE7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VERDICT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2B817D-E548-29A3-F9E7-A310E340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Gill Sans Light"/>
              </a:rPr>
              <a:t>What do we understand so far?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8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C3C88-054D-7B9A-37E5-5EC37310F2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21302" y="4735980"/>
            <a:ext cx="9143655" cy="1933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Conclusion:</a:t>
            </a:r>
            <a:endParaRPr lang="en-US" sz="2400"/>
          </a:p>
          <a:p>
            <a:pPr marL="246380" indent="-246380">
              <a:buClr>
                <a:srgbClr val="000000"/>
              </a:buClr>
            </a:pPr>
            <a:r>
              <a:rPr lang="en-US" sz="1800" b="1">
                <a:ea typeface="+mn-lt"/>
                <a:cs typeface="+mn-lt"/>
              </a:rPr>
              <a:t>The Title is Accurate.</a:t>
            </a:r>
            <a:endParaRPr lang="en-US" sz="1800"/>
          </a:p>
          <a:p>
            <a:pPr marL="246380" indent="-246380">
              <a:buClr>
                <a:srgbClr val="000000"/>
              </a:buClr>
            </a:pPr>
            <a:r>
              <a:rPr lang="en-US" sz="1800">
                <a:ea typeface="+mn-lt"/>
                <a:cs typeface="+mn-lt"/>
              </a:rPr>
              <a:t>While Levin provides the </a:t>
            </a:r>
            <a:r>
              <a:rPr lang="en-US" sz="1800" i="1">
                <a:ea typeface="+mn-lt"/>
                <a:cs typeface="+mn-lt"/>
              </a:rPr>
              <a:t>voice</a:t>
            </a:r>
            <a:r>
              <a:rPr lang="en-US" sz="1800">
                <a:ea typeface="+mn-lt"/>
                <a:cs typeface="+mn-lt"/>
              </a:rPr>
              <a:t>, Anna provides the </a:t>
            </a:r>
            <a:r>
              <a:rPr lang="en-US" sz="1800" i="1">
                <a:ea typeface="+mn-lt"/>
                <a:cs typeface="+mn-lt"/>
              </a:rPr>
              <a:t>gravity</a:t>
            </a:r>
            <a:r>
              <a:rPr lang="en-US" sz="1800">
                <a:ea typeface="+mn-lt"/>
                <a:cs typeface="+mn-lt"/>
              </a:rPr>
              <a:t>. She is the structural hub that connects the novel's disparate worlds; without her, the network collapses.</a:t>
            </a:r>
            <a:endParaRPr lang="en-US" sz="1800"/>
          </a:p>
          <a:p>
            <a:pPr marL="246380" indent="-246380">
              <a:buClr>
                <a:srgbClr val="000000"/>
              </a:buClr>
            </a:pP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24483A-0106-B9F1-F1A2-36391E7A06B7}"/>
              </a:ext>
            </a:extLst>
          </p:cNvPr>
          <p:cNvSpPr/>
          <p:nvPr/>
        </p:nvSpPr>
        <p:spPr>
          <a:xfrm>
            <a:off x="1217325" y="1854674"/>
            <a:ext cx="4730789" cy="26514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68DD2-0168-D943-15DA-74B8D38A3EC7}"/>
              </a:ext>
            </a:extLst>
          </p:cNvPr>
          <p:cNvSpPr txBox="1"/>
          <p:nvPr/>
        </p:nvSpPr>
        <p:spPr>
          <a:xfrm>
            <a:off x="1507612" y="2191595"/>
            <a:ext cx="41633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The Case for Levin (Quantity):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Winner: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Total Mentions &amp; Focus Timeline.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Role: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He dominates the 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Volume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of the text. He represents the novel's 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Expanse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(Philosophy, Agriculture, Russia).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75A0BD-83C3-2E42-2B90-03A8CB018BE7}"/>
              </a:ext>
            </a:extLst>
          </p:cNvPr>
          <p:cNvSpPr/>
          <p:nvPr/>
        </p:nvSpPr>
        <p:spPr>
          <a:xfrm>
            <a:off x="6460128" y="1857677"/>
            <a:ext cx="4731155" cy="26514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FFAD0-ED89-7684-7100-8AA931E963E5}"/>
              </a:ext>
            </a:extLst>
          </p:cNvPr>
          <p:cNvSpPr txBox="1"/>
          <p:nvPr/>
        </p:nvSpPr>
        <p:spPr>
          <a:xfrm>
            <a:off x="6863975" y="2197131"/>
            <a:ext cx="41074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The Case for Anna (Quality):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Winner: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Paragraph Semantic Coherence &amp; Network Centrality.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Role: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She dominates the 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Structure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of the text. She represents the novel's 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Focus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(Drama, Society, Connection).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AAD3-32B4-E039-C44E-E477AB3300C7}"/>
              </a:ext>
            </a:extLst>
          </p:cNvPr>
          <p:cNvSpPr txBox="1"/>
          <p:nvPr/>
        </p:nvSpPr>
        <p:spPr>
          <a:xfrm>
            <a:off x="237813" y="608842"/>
            <a:ext cx="691423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Book Antiqua"/>
              </a:rPr>
              <a:t>FINAL VERDICT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71A56-CF74-7221-16E7-0E51C4BB239E}"/>
              </a:ext>
            </a:extLst>
          </p:cNvPr>
          <p:cNvSpPr txBox="1"/>
          <p:nvPr/>
        </p:nvSpPr>
        <p:spPr>
          <a:xfrm>
            <a:off x="6193700" y="3715891"/>
            <a:ext cx="4233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chriswinbaiju25@gmail.com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08A11-919E-D4B0-5E41-0A14000281E1}"/>
              </a:ext>
            </a:extLst>
          </p:cNvPr>
          <p:cNvSpPr txBox="1"/>
          <p:nvPr/>
        </p:nvSpPr>
        <p:spPr>
          <a:xfrm>
            <a:off x="6200660" y="2607267"/>
            <a:ext cx="42205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jorceebusiness@gmail.com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FBF4A-0DDC-800A-5F34-37EBF6545790}"/>
              </a:ext>
            </a:extLst>
          </p:cNvPr>
          <p:cNvSpPr txBox="1"/>
          <p:nvPr/>
        </p:nvSpPr>
        <p:spPr>
          <a:xfrm>
            <a:off x="6922961" y="3374615"/>
            <a:ext cx="31926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Chriswin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Baiju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AB7FC-2F12-A6B3-233C-EB641366E6FB}"/>
              </a:ext>
            </a:extLst>
          </p:cNvPr>
          <p:cNvSpPr txBox="1"/>
          <p:nvPr/>
        </p:nvSpPr>
        <p:spPr>
          <a:xfrm>
            <a:off x="7011022" y="2257449"/>
            <a:ext cx="32055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Joranas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Cigas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1EA6A-68BC-54A3-1DDC-C938CCA56889}"/>
              </a:ext>
            </a:extLst>
          </p:cNvPr>
          <p:cNvSpPr txBox="1"/>
          <p:nvPr/>
        </p:nvSpPr>
        <p:spPr>
          <a:xfrm>
            <a:off x="6533091" y="1666226"/>
            <a:ext cx="35111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Jak.infosec@gmail.com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306C6-A081-EB28-1DFD-89BC0CEDE538}"/>
              </a:ext>
            </a:extLst>
          </p:cNvPr>
          <p:cNvSpPr txBox="1"/>
          <p:nvPr/>
        </p:nvSpPr>
        <p:spPr>
          <a:xfrm>
            <a:off x="6802250" y="1299167"/>
            <a:ext cx="36208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Jakhongir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Erkinov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D5E70-2372-D377-798B-205629586DB8}"/>
              </a:ext>
            </a:extLst>
          </p:cNvPr>
          <p:cNvSpPr txBox="1"/>
          <p:nvPr/>
        </p:nvSpPr>
        <p:spPr>
          <a:xfrm>
            <a:off x="6802596" y="4424989"/>
            <a:ext cx="32103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Daved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Tawdros</a:t>
            </a:r>
            <a:endParaRPr lang="en-US" sz="2400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68D49-28C4-1673-E79B-EDA901B17849}"/>
              </a:ext>
            </a:extLst>
          </p:cNvPr>
          <p:cNvSpPr txBox="1"/>
          <p:nvPr/>
        </p:nvSpPr>
        <p:spPr>
          <a:xfrm>
            <a:off x="6246574" y="4798733"/>
            <a:ext cx="49686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davidayad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.2006@gmail.com</a:t>
            </a: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wearing a hat with a veil&#10;&#10;AI-generated content may be incorrect.">
            <a:extLst>
              <a:ext uri="{FF2B5EF4-FFF2-40B4-BE49-F238E27FC236}">
                <a16:creationId xmlns:a16="http://schemas.microsoft.com/office/drawing/2014/main" id="{FFC97EC0-6F9D-660F-0493-AFD19FF1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576" y="-4091"/>
            <a:ext cx="4519609" cy="68781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71743" y="2743200"/>
            <a:ext cx="6080819" cy="343294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46380" indent="-246380">
              <a:buClr>
                <a:srgbClr val="000000"/>
              </a:buClr>
            </a:pPr>
            <a:r>
              <a:rPr lang="en-US" sz="3200">
                <a:cs typeface="Gill Sans Light"/>
              </a:rPr>
              <a:t>Introduction</a:t>
            </a:r>
          </a:p>
          <a:p>
            <a:pPr marL="246380" indent="-246380">
              <a:buClr>
                <a:srgbClr val="000000"/>
              </a:buClr>
            </a:pPr>
            <a:r>
              <a:rPr lang="en-US" sz="3200">
                <a:cs typeface="Gill Sans Light"/>
              </a:rPr>
              <a:t>Context:  The Anna vs Levin problem</a:t>
            </a:r>
            <a:endParaRPr lang="en-US" sz="3200"/>
          </a:p>
          <a:p>
            <a:pPr marL="246380" indent="-246380">
              <a:buClr>
                <a:srgbClr val="000000"/>
              </a:buClr>
            </a:pPr>
            <a:r>
              <a:rPr lang="en-US" sz="3200">
                <a:cs typeface="Gill Sans Light"/>
              </a:rPr>
              <a:t>Our Approach</a:t>
            </a:r>
          </a:p>
          <a:p>
            <a:pPr marL="246380" indent="-246380">
              <a:buClr>
                <a:srgbClr val="000000"/>
              </a:buClr>
            </a:pPr>
            <a:r>
              <a:rPr lang="en-US" sz="3200">
                <a:cs typeface="Gill Sans Light"/>
              </a:rPr>
              <a:t>Volume Analysis (Quantity)</a:t>
            </a:r>
          </a:p>
          <a:p>
            <a:pPr marL="246380" indent="-246380">
              <a:buClr>
                <a:srgbClr val="000000"/>
              </a:buClr>
            </a:pPr>
            <a:r>
              <a:rPr lang="en-US" sz="3200">
                <a:cs typeface="Gill Sans Light"/>
              </a:rPr>
              <a:t>Influence analysis (Quality)</a:t>
            </a:r>
          </a:p>
          <a:p>
            <a:pPr marL="246380" indent="-246380">
              <a:buClr>
                <a:srgbClr val="000000"/>
              </a:buClr>
            </a:pPr>
            <a:r>
              <a:rPr lang="en-US" sz="3200">
                <a:cs typeface="Gill Sans Light"/>
              </a:rPr>
              <a:t>Final Verdict</a:t>
            </a:r>
          </a:p>
          <a:p>
            <a:pPr marL="246380" indent="-24638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27" y="248136"/>
            <a:ext cx="7634940" cy="1773936"/>
          </a:xfrm>
        </p:spPr>
        <p:txBody>
          <a:bodyPr/>
          <a:lstStyle/>
          <a:p>
            <a:r>
              <a:rPr lang="en-US"/>
              <a:t>Leo </a:t>
            </a:r>
            <a:r>
              <a:rPr lang="en-US" err="1"/>
              <a:t>tolstoy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EEE33-5B3D-A31B-F560-8AE9AA4495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80252" y="2265910"/>
            <a:ext cx="6655482" cy="32684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>
              <a:buClr>
                <a:srgbClr val="000000"/>
              </a:buClr>
            </a:pPr>
            <a:r>
              <a:rPr lang="en-US" sz="3600">
                <a:ea typeface="+mn-lt"/>
                <a:cs typeface="+mn-lt"/>
              </a:rPr>
              <a:t>Russian author (1828–1910)</a:t>
            </a:r>
          </a:p>
          <a:p>
            <a:pPr marL="246380" indent="-246380">
              <a:buClr>
                <a:srgbClr val="000000"/>
              </a:buClr>
            </a:pPr>
            <a:r>
              <a:rPr lang="en-US" sz="3600">
                <a:ea typeface="+mn-lt"/>
                <a:cs typeface="+mn-lt"/>
              </a:rPr>
              <a:t>Wrote epic realist novels</a:t>
            </a:r>
            <a:endParaRPr lang="en-US">
              <a:ea typeface="+mn-lt"/>
              <a:cs typeface="+mn-lt"/>
            </a:endParaRPr>
          </a:p>
          <a:p>
            <a:pPr marL="246380" indent="-246380">
              <a:buClr>
                <a:srgbClr val="000000"/>
              </a:buClr>
            </a:pPr>
            <a:r>
              <a:rPr lang="en-US" sz="3600">
                <a:ea typeface="+mn-lt"/>
                <a:cs typeface="+mn-lt"/>
              </a:rPr>
              <a:t>Known for psychological depth + huge casts</a:t>
            </a:r>
            <a:endParaRPr lang="en-US">
              <a:ea typeface="+mn-lt"/>
              <a:cs typeface="+mn-lt"/>
            </a:endParaRPr>
          </a:p>
          <a:p>
            <a:pPr marL="246380" indent="-246380">
              <a:buClr>
                <a:srgbClr val="000000"/>
              </a:buClr>
            </a:pPr>
            <a:endParaRPr lang="en-US" sz="360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Content Placeholder 6" descr="Leo Tolstoy | Books, Cause of Death, Born, War and Peace, Anna Karenina, &amp;  Facts | Britannica">
            <a:extLst>
              <a:ext uri="{FF2B5EF4-FFF2-40B4-BE49-F238E27FC236}">
                <a16:creationId xmlns:a16="http://schemas.microsoft.com/office/drawing/2014/main" id="{C458B876-673F-7BCA-9EF5-67EF4964D0F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03" y="1070"/>
            <a:ext cx="4936762" cy="68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38" y="268552"/>
            <a:ext cx="7867139" cy="552613"/>
          </a:xfrm>
        </p:spPr>
        <p:txBody>
          <a:bodyPr/>
          <a:lstStyle/>
          <a:p>
            <a:r>
              <a:rPr lang="en-US" sz="2700">
                <a:solidFill>
                  <a:schemeClr val="bg1"/>
                </a:solidFill>
                <a:ea typeface="+mj-lt"/>
                <a:cs typeface="+mj-lt"/>
              </a:rPr>
              <a:t>CONTEXT: </a:t>
            </a:r>
            <a:r>
              <a:rPr lang="en-US" sz="2700" b="1">
                <a:solidFill>
                  <a:schemeClr val="bg1"/>
                </a:solidFill>
                <a:ea typeface="+mj-lt"/>
                <a:cs typeface="+mj-lt"/>
              </a:rPr>
              <a:t>THE ANNA VS LEVIN PROBLEM</a:t>
            </a:r>
            <a:br>
              <a:rPr lang="en-US" sz="2700" b="1">
                <a:ea typeface="+mj-lt"/>
                <a:cs typeface="+mj-lt"/>
              </a:rPr>
            </a:br>
            <a:br>
              <a:rPr lang="en-US" sz="2700" b="1">
                <a:ea typeface="+mj-lt"/>
                <a:cs typeface="+mj-lt"/>
              </a:rPr>
            </a:br>
            <a:br>
              <a:rPr lang="en-US" sz="2700" b="1">
                <a:ea typeface="+mj-lt"/>
                <a:cs typeface="+mj-lt"/>
              </a:rPr>
            </a:br>
            <a:br>
              <a:rPr lang="en-US" sz="2700" b="1">
                <a:ea typeface="+mj-lt"/>
                <a:cs typeface="+mj-lt"/>
              </a:rPr>
            </a:br>
            <a:br>
              <a:rPr lang="en-US" sz="2700" b="1">
                <a:ea typeface="+mj-lt"/>
                <a:cs typeface="+mj-lt"/>
              </a:rPr>
            </a:br>
            <a:br>
              <a:rPr lang="en-US" sz="2700" b="1">
                <a:ea typeface="+mj-lt"/>
                <a:cs typeface="+mj-lt"/>
              </a:rPr>
            </a:b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6D77BBD-8B7B-310B-2C4B-C2081846EE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793" y="1301627"/>
            <a:ext cx="7684993" cy="34291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/>
            <a:r>
              <a:rPr lang="en-US" sz="3600">
                <a:ea typeface="+mn-lt"/>
                <a:cs typeface="+mn-lt"/>
              </a:rPr>
              <a:t>The Expectation:  </a:t>
            </a: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Title suggests Anna is the sole protagonist.</a:t>
            </a:r>
            <a:endParaRPr lang="en-US" sz="3600">
              <a:solidFill>
                <a:schemeClr val="bg1"/>
              </a:solidFill>
              <a:ea typeface="+mn-lt"/>
              <a:cs typeface="Gill Sans Light"/>
            </a:endParaRPr>
          </a:p>
          <a:p>
            <a:pPr marL="246380" indent="-246380">
              <a:buClr>
                <a:srgbClr val="F3E9D4"/>
              </a:buClr>
            </a:pPr>
            <a:r>
              <a:rPr lang="en-US" sz="3600">
                <a:ea typeface="+mn-lt"/>
                <a:cs typeface="Gill Sans Light"/>
              </a:rPr>
              <a:t>The Reality: </a:t>
            </a:r>
            <a:r>
              <a:rPr lang="en-US" sz="3600">
                <a:solidFill>
                  <a:schemeClr val="bg1"/>
                </a:solidFill>
                <a:ea typeface="+mn-lt"/>
                <a:cs typeface="Gill Sans Light"/>
              </a:rPr>
              <a:t>Konstantin Levin appears just as often.</a:t>
            </a:r>
          </a:p>
          <a:p>
            <a:pPr marL="246380" indent="-246380">
              <a:buClr>
                <a:srgbClr val="F3E9D4"/>
              </a:buClr>
            </a:pPr>
            <a:r>
              <a:rPr lang="en-US" sz="3600">
                <a:cs typeface="Gill Sans Light"/>
              </a:rPr>
              <a:t>The Twist: </a:t>
            </a:r>
            <a:r>
              <a:rPr lang="en-US" sz="3600">
                <a:solidFill>
                  <a:schemeClr val="bg1"/>
                </a:solidFill>
                <a:cs typeface="Gill Sans Light"/>
              </a:rPr>
              <a:t>Levin is Tolstoy's semi-autobiographical self-portrait</a:t>
            </a:r>
            <a:r>
              <a:rPr lang="en-US" sz="3600">
                <a:cs typeface="Gill Sans Light"/>
              </a:rPr>
              <a:t>.</a:t>
            </a:r>
            <a:endParaRPr lang="en-US" sz="3600"/>
          </a:p>
        </p:txBody>
      </p:sp>
      <p:pic>
        <p:nvPicPr>
          <p:cNvPr id="29" name="Picture 28" descr="Anna Karenina by Leo Tolstoy in PDF or ePUB - AliceAndBooks">
            <a:extLst>
              <a:ext uri="{FF2B5EF4-FFF2-40B4-BE49-F238E27FC236}">
                <a16:creationId xmlns:a16="http://schemas.microsoft.com/office/drawing/2014/main" id="{E29D568E-982C-0357-784E-6FBDB935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285" y="972515"/>
            <a:ext cx="3438497" cy="445077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90027-1182-42CB-1D84-B27E8F21A63C}"/>
              </a:ext>
            </a:extLst>
          </p:cNvPr>
          <p:cNvSpPr txBox="1"/>
          <p:nvPr/>
        </p:nvSpPr>
        <p:spPr>
          <a:xfrm>
            <a:off x="340877" y="5065521"/>
            <a:ext cx="7664586" cy="16989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46380" indent="-24638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4800">
                <a:solidFill>
                  <a:srgbClr val="F3E9D4"/>
                </a:solidFill>
              </a:rPr>
              <a:t>Research Question: </a:t>
            </a:r>
            <a:r>
              <a:rPr lang="en-US" sz="4800">
                <a:solidFill>
                  <a:schemeClr val="bg1"/>
                </a:solidFill>
              </a:rPr>
              <a:t>Does the data support the title?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57AD9D-B4D7-66ED-F270-4A37B6424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CLASSICAL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750C3-804C-CEB0-09C2-44055C8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B206251E-39F9-BCF1-56CE-3E78625ED1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5152" y="2994753"/>
            <a:ext cx="7256717" cy="33709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/>
            <a:r>
              <a:rPr lang="en-US" sz="2400" b="1">
                <a:cs typeface="Gill Sans Light"/>
              </a:rPr>
              <a:t>The tool</a:t>
            </a:r>
            <a:r>
              <a:rPr lang="en-US" sz="2400">
                <a:cs typeface="Gill Sans Light"/>
              </a:rPr>
              <a:t>: Python Natural Language Processing (NLP) pipeline.</a:t>
            </a:r>
          </a:p>
          <a:p>
            <a:pPr marL="246380" indent="-246380">
              <a:buClr>
                <a:srgbClr val="000000"/>
              </a:buClr>
            </a:pPr>
            <a:r>
              <a:rPr lang="en-US" sz="2400" b="1">
                <a:cs typeface="Gill Sans Light"/>
              </a:rPr>
              <a:t>The Challenge</a:t>
            </a:r>
            <a:r>
              <a:rPr lang="en-US" sz="2400">
                <a:cs typeface="Gill Sans Light"/>
              </a:rPr>
              <a:t>:</a:t>
            </a:r>
            <a:r>
              <a:rPr lang="en-US" sz="2400">
                <a:ea typeface="+mn-lt"/>
                <a:cs typeface="Gill Sans Light"/>
              </a:rPr>
              <a:t> </a:t>
            </a:r>
            <a:r>
              <a:rPr lang="en-US" sz="2400">
                <a:ea typeface="+mn-lt"/>
                <a:cs typeface="+mn-lt"/>
              </a:rPr>
              <a:t>Russian names are complex and inconsistent.</a:t>
            </a:r>
            <a:endParaRPr lang="en-US" sz="2400"/>
          </a:p>
          <a:p>
            <a:pPr marL="246380" indent="-246380">
              <a:buClr>
                <a:srgbClr val="000000"/>
              </a:buClr>
            </a:pPr>
            <a:r>
              <a:rPr lang="en-US" sz="2400" b="1">
                <a:cs typeface="Gill Sans Light"/>
              </a:rPr>
              <a:t>The solution</a:t>
            </a:r>
            <a:r>
              <a:rPr lang="en-US" sz="2400">
                <a:cs typeface="Gill Sans Light"/>
              </a:rPr>
              <a:t>: </a:t>
            </a:r>
            <a:r>
              <a:rPr lang="en-US" sz="2400">
                <a:ea typeface="+mn-lt"/>
                <a:cs typeface="+mn-lt"/>
              </a:rPr>
              <a:t>We built a dictionary to map them.</a:t>
            </a:r>
            <a:r>
              <a:rPr lang="en-US" sz="2400">
                <a:cs typeface="Gill Sans Light"/>
              </a:rPr>
              <a:t>.</a:t>
            </a:r>
          </a:p>
          <a:p>
            <a:pPr marL="246380" indent="-246380">
              <a:buClr>
                <a:srgbClr val="000000"/>
              </a:buClr>
            </a:pPr>
            <a:r>
              <a:rPr lang="en-US" sz="2400" b="1">
                <a:ea typeface="+mn-lt"/>
                <a:cs typeface="+mn-lt"/>
              </a:rPr>
              <a:t>Metrics:</a:t>
            </a:r>
            <a:r>
              <a:rPr lang="en-US" sz="2400">
                <a:ea typeface="+mn-lt"/>
                <a:cs typeface="+mn-lt"/>
              </a:rPr>
              <a:t> Volume (Counts) vs. Influence (Network).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452B8897-2976-0998-550A-A07C8EEB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9" y="20079"/>
            <a:ext cx="6858000" cy="1700784"/>
          </a:xfrm>
        </p:spPr>
        <p:txBody>
          <a:bodyPr/>
          <a:lstStyle/>
          <a:p>
            <a:r>
              <a:rPr lang="en-US"/>
              <a:t>Our approach: </a:t>
            </a:r>
            <a:r>
              <a:rPr lang="en-US" err="1"/>
              <a:t>nlp</a:t>
            </a:r>
            <a:r>
              <a:rPr lang="en-US"/>
              <a:t> &amp; mapping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46977F-C767-D9EB-9DBA-040851398EB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712862" y="792421"/>
            <a:ext cx="4408415" cy="108452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88493A-9A0C-A08E-EE26-5E95FB8C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645" y="2313231"/>
            <a:ext cx="4042989" cy="39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389" y="4163438"/>
            <a:ext cx="7242215" cy="5073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i="1">
                <a:solidFill>
                  <a:srgbClr val="F3E9D4"/>
                </a:solidFill>
                <a:latin typeface="Book Antiqua"/>
                <a:ea typeface="+mj-lt"/>
                <a:cs typeface="+mj-lt"/>
              </a:rPr>
              <a:t>Quantity Analysis (Volume)</a:t>
            </a:r>
            <a:endParaRPr lang="en-US" sz="2800" i="1">
              <a:solidFill>
                <a:srgbClr val="F3E9D4"/>
              </a:solidFill>
              <a:latin typeface="Book Antiqua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Gill Sans Light"/>
              </a:rPr>
              <a:t>1st Metric</a:t>
            </a:r>
            <a:endParaRPr lang="en-US"/>
          </a:p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5BA2F3E-DA5A-0F55-858F-FFBFCC6B8922}"/>
              </a:ext>
            </a:extLst>
          </p:cNvPr>
          <p:cNvSpPr txBox="1">
            <a:spLocks/>
          </p:cNvSpPr>
          <p:nvPr/>
        </p:nvSpPr>
        <p:spPr>
          <a:xfrm>
            <a:off x="257397" y="3457299"/>
            <a:ext cx="11367186" cy="7039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THE EVIDENCE FOR LEVIN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5A3ED-B71B-117B-873D-87B0F606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BC1271-5867-E5C0-534A-EF82FFE8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97" y="15042"/>
            <a:ext cx="6137133" cy="633151"/>
          </a:xfrm>
        </p:spPr>
        <p:txBody>
          <a:bodyPr/>
          <a:lstStyle/>
          <a:p>
            <a:r>
              <a:rPr lang="en-US"/>
              <a:t> TOTAL MENTIONS</a:t>
            </a:r>
          </a:p>
          <a:p>
            <a:endParaRPr lang="en-US" sz="400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654BD806-5A55-7D42-3DDB-579076E5FA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61048" y="11069"/>
            <a:ext cx="2494416" cy="6847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9AD17-2D7A-9BF4-D389-74A45FB7174E}"/>
              </a:ext>
            </a:extLst>
          </p:cNvPr>
          <p:cNvSpPr txBox="1"/>
          <p:nvPr/>
        </p:nvSpPr>
        <p:spPr>
          <a:xfrm>
            <a:off x="127240" y="969605"/>
            <a:ext cx="34783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Bullet points</a:t>
            </a:r>
            <a:r>
              <a:rPr lang="en-US" sz="2000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Levin ~1,600 mentions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Anna ~1,100 mentions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Levin appears significantly more often</a:t>
            </a:r>
            <a:endParaRPr lang="en-US"/>
          </a:p>
          <a:p>
            <a:endParaRPr lang="en-US" sz="2000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1CB6D-BC1D-C46A-76A1-00102DD1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357" y="790730"/>
            <a:ext cx="8242344" cy="5480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DAA2E-C31C-F77D-E792-F8010609EB21}"/>
              </a:ext>
            </a:extLst>
          </p:cNvPr>
          <p:cNvSpPr txBox="1"/>
          <p:nvPr/>
        </p:nvSpPr>
        <p:spPr>
          <a:xfrm>
            <a:off x="127288" y="4133766"/>
            <a:ext cx="34783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Tools: pandas, NLTK/</a:t>
            </a:r>
            <a:r>
              <a:rPr lang="en-US" sz="2000" err="1"/>
              <a:t>spaCy</a:t>
            </a:r>
            <a:r>
              <a:rPr lang="en-US" sz="2000"/>
              <a:t>, regex, matplotlib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olorful circle with numbers and text&#10;&#10;AI-generated content may be incorrect.">
            <a:extLst>
              <a:ext uri="{FF2B5EF4-FFF2-40B4-BE49-F238E27FC236}">
                <a16:creationId xmlns:a16="http://schemas.microsoft.com/office/drawing/2014/main" id="{EFE0C51C-F5B6-5BED-52A2-2ADD976786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28" b="2028"/>
          <a:stretch/>
        </p:blipFill>
        <p:spPr>
          <a:xfrm>
            <a:off x="4141996" y="366972"/>
            <a:ext cx="7786667" cy="5692806"/>
          </a:xfrm>
          <a:prstGeom prst="rect">
            <a:avLst/>
          </a:prstGeom>
          <a:solidFill>
            <a:srgbClr val="E7E4E6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04F413-107C-6A31-CB60-A46AF501C608}"/>
              </a:ext>
            </a:extLst>
          </p:cNvPr>
          <p:cNvSpPr txBox="1"/>
          <p:nvPr/>
        </p:nvSpPr>
        <p:spPr>
          <a:xfrm>
            <a:off x="290202" y="680545"/>
            <a:ext cx="3591175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Share of Mentions (%) by Character</a:t>
            </a:r>
            <a:endParaRPr lang="en-US" sz="2000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“Total mentions: 6373”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Levin has the largest share (26%)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Anna is 13%</a:t>
            </a:r>
            <a:endParaRPr lang="en-US" sz="2000"/>
          </a:p>
          <a:p>
            <a:pPr>
              <a:buFont typeface="Arial"/>
              <a:buChar char="•"/>
            </a:pPr>
            <a:endParaRPr lang="en-US" sz="2000" b="1"/>
          </a:p>
          <a:p>
            <a:pPr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 “Data processed with Python” using pandas, NLTK/</a:t>
            </a:r>
            <a:r>
              <a:rPr lang="en-US" sz="2000" err="1">
                <a:ea typeface="+mn-lt"/>
                <a:cs typeface="+mn-lt"/>
              </a:rPr>
              <a:t>spaCy</a:t>
            </a:r>
            <a:r>
              <a:rPr lang="en-US" sz="2000">
                <a:ea typeface="+mn-lt"/>
                <a:cs typeface="+mn-lt"/>
              </a:rPr>
              <a:t>, regex, matplotlib'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5492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A0A31-B81B-CDE8-90B4-7E3DAF55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445D69-BF9C-2D62-653B-5C2609E33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1530C-1CFB-DD25-C090-C957DF80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AE4E30-23FB-E0B4-E2B4-D640570D915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66830" y="984513"/>
            <a:ext cx="7861097" cy="570995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79E619E-8747-1E38-93FF-13B2BBD2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46" y="214951"/>
            <a:ext cx="10608549" cy="621250"/>
          </a:xfrm>
        </p:spPr>
        <p:txBody>
          <a:bodyPr/>
          <a:lstStyle/>
          <a:p>
            <a:r>
              <a:rPr lang="en-US" sz="4000">
                <a:ea typeface="+mj-lt"/>
                <a:cs typeface="+mj-lt"/>
              </a:rPr>
              <a:t>focus timeline</a:t>
            </a:r>
            <a:endParaRPr lang="en-US" sz="4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99313-B28C-0021-A930-7889A8FCEAD1}"/>
              </a:ext>
            </a:extLst>
          </p:cNvPr>
          <p:cNvSpPr txBox="1"/>
          <p:nvPr/>
        </p:nvSpPr>
        <p:spPr>
          <a:xfrm>
            <a:off x="8241419" y="1436238"/>
            <a:ext cx="347837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Bullet points:</a:t>
            </a:r>
            <a:endParaRPr lang="en-US" b="1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Legend: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Red = Anna</a:t>
            </a:r>
            <a:endParaRPr lang="en-US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Green = Levin</a:t>
            </a:r>
            <a:endParaRPr lang="en-US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Yellow = Tie</a:t>
            </a:r>
            <a:endParaRPr lang="en-US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White = None</a:t>
            </a:r>
            <a:endParaRPr lang="en-US"/>
          </a:p>
          <a:p>
            <a:pPr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Tools: </a:t>
            </a:r>
            <a:r>
              <a:rPr lang="en-US" sz="2000" err="1">
                <a:ea typeface="+mn-lt"/>
                <a:cs typeface="+mn-lt"/>
              </a:rPr>
              <a:t>numpy</a:t>
            </a:r>
            <a:r>
              <a:rPr lang="en-US" sz="2000">
                <a:ea typeface="+mn-lt"/>
                <a:cs typeface="+mn-lt"/>
              </a:rPr>
              <a:t>, pandas, </a:t>
            </a:r>
            <a:r>
              <a:rPr lang="en-US" sz="2000" err="1">
                <a:ea typeface="+mn-lt"/>
                <a:cs typeface="+mn-lt"/>
              </a:rPr>
              <a:t>pathlib</a:t>
            </a:r>
            <a:r>
              <a:rPr lang="en-US" sz="2000">
                <a:ea typeface="+mn-lt"/>
                <a:cs typeface="+mn-lt"/>
              </a:rPr>
              <a:t>, re, matplotlib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endParaRPr lang="en-US" sz="2000">
              <a:ea typeface="+mn-lt"/>
              <a:cs typeface="+mn-lt"/>
            </a:endParaRPr>
          </a:p>
          <a:p>
            <a:endParaRPr lang="en-US" sz="20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63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_win32" id="{B9608E06-0E1C-4FCC-AD06-127F62156083}" vid="{E3429AF7-B683-4F9F-966A-561A66620435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248D4-E1D7-4A46-906C-BF5695DAFBD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8C48CD00-9A74-4333-9CB3-8A0E40B746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6DB67A-7E7A-42B5-B6D4-8BCE2AED44B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Books Classic 16x9</Template>
  <Application>Microsoft Office PowerPoint</Application>
  <PresentationFormat>Custom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Books Classic 16x9</vt:lpstr>
      <vt:lpstr>The Anna Karenina Paradox</vt:lpstr>
      <vt:lpstr>agenda</vt:lpstr>
      <vt:lpstr>Leo tolstoy</vt:lpstr>
      <vt:lpstr>CONTEXT: THE ANNA VS LEVIN PROBLEM      </vt:lpstr>
      <vt:lpstr>Our approach: nlp &amp; mapping</vt:lpstr>
      <vt:lpstr>Quantity Analysis (Volume)  </vt:lpstr>
      <vt:lpstr> TOTAL MENTIONS </vt:lpstr>
      <vt:lpstr>PowerPoint Presentation</vt:lpstr>
      <vt:lpstr>focus timeline</vt:lpstr>
      <vt:lpstr>THE EVIDENCE FOR ANNA</vt:lpstr>
      <vt:lpstr>THE NETWORK PARADOX</vt:lpstr>
      <vt:lpstr>PowerPoint Presentation</vt:lpstr>
      <vt:lpstr>FINAL VERDICT</vt:lpstr>
      <vt:lpstr>PowerPoint Presentation</vt:lpstr>
      <vt:lpstr>About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 Findings</dc:title>
  <dc:creator/>
  <cp:revision>59</cp:revision>
  <dcterms:created xsi:type="dcterms:W3CDTF">2025-12-03T10:17:52Z</dcterms:created>
  <dcterms:modified xsi:type="dcterms:W3CDTF">2025-12-12T05:36:08Z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